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7" r:id="rId4"/>
    <p:sldId id="268" r:id="rId5"/>
    <p:sldId id="269" r:id="rId6"/>
    <p:sldId id="259" r:id="rId7"/>
    <p:sldId id="262" r:id="rId8"/>
    <p:sldId id="270" r:id="rId9"/>
    <p:sldId id="271" r:id="rId10"/>
    <p:sldId id="272" r:id="rId11"/>
    <p:sldId id="274" r:id="rId12"/>
    <p:sldId id="275" r:id="rId13"/>
    <p:sldId id="276" r:id="rId14"/>
    <p:sldId id="264" r:id="rId15"/>
    <p:sldId id="277" r:id="rId16"/>
    <p:sldId id="278" r:id="rId17"/>
    <p:sldId id="27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92B"/>
    <a:srgbClr val="AB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100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handoutMaster" Target="handoutMasters/handout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9/17/2023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9/17/2023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16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8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7" Type="http://schemas.openxmlformats.org/officeDocument/2006/relationships/hyperlink" Target="https://creativecommons.org/licenses/by-sa/3.0/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://stackoverflow.com/questions/40014999/animate-ecg-pulse-line-builded-with-border-and-border-radius" TargetMode="External" /><Relationship Id="rId5" Type="http://schemas.openxmlformats.org/officeDocument/2006/relationships/image" Target="../media/image3.gif" /><Relationship Id="rId4" Type="http://schemas.openxmlformats.org/officeDocument/2006/relationships/hyperlink" Target="http://sojournermarablegrimmett.blogspot.com/2011/06/is-your-pediatrician-always-right.html" TargetMode="Externa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64022&amp;picture=doctor-with-tablet" TargetMode="Externa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014.igem.org/Team:Macquarie_Australia/WetLab/Safety" TargetMode="External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Relationship Id="rId5" Type="http://schemas.openxmlformats.org/officeDocument/2006/relationships/hyperlink" Target="https://freesvg.org/crying-male" TargetMode="External" /><Relationship Id="rId4" Type="http://schemas.openxmlformats.org/officeDocument/2006/relationships/image" Target="../media/image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rying-male" TargetMode="Externa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Relationship Id="rId5" Type="http://schemas.openxmlformats.org/officeDocument/2006/relationships/hyperlink" Target="http://2014.igem.org/Team:Macquarie_Australia/WetLab/Safety" TargetMode="External" /><Relationship Id="rId4" Type="http://schemas.openxmlformats.org/officeDocument/2006/relationships/image" Target="../media/image10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webp" /><Relationship Id="rId1" Type="http://schemas.openxmlformats.org/officeDocument/2006/relationships/slideLayout" Target="../slideLayouts/slideLayout9.xml" /><Relationship Id="rId4" Type="http://schemas.openxmlformats.org/officeDocument/2006/relationships/hyperlink" Target="https://en.wikipedia.org/wiki/Smiley" TargetMode="Externa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rying-male" TargetMode="Externa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rying-male" TargetMode="Externa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rying-male" TargetMode="Externa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rying-male" TargetMode="Externa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rying-male" TargetMode="Externa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rying-male" TargetMode="Externa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303"/>
            <a:ext cx="5181600" cy="14247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Yu Gothic UI Semibold" panose="020B0700000000000000" pitchFamily="34" charset="-128"/>
              </a:rPr>
              <a:t>CASE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886092"/>
            <a:ext cx="3962400" cy="1828800"/>
          </a:xfr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Syed Suleiman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year </a:t>
            </a:r>
            <a:r>
              <a:rPr lang="en-US" dirty="0" err="1">
                <a:solidFill>
                  <a:schemeClr val="bg1"/>
                </a:solidFill>
              </a:rPr>
              <a:t>mbbs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Osmec-516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Email:</a:t>
            </a:r>
            <a:r>
              <a:rPr lang="en-US" cap="none" dirty="0">
                <a:solidFill>
                  <a:schemeClr val="bg1"/>
                </a:solidFill>
              </a:rPr>
              <a:t>suleimansyed16@gmail.com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F32A7-0833-444A-AD71-24C35FDC1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24225"/>
            <a:ext cx="2330310" cy="2330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49CB1-2918-4A7B-8494-98C2A411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2800" y="228600"/>
            <a:ext cx="4645734" cy="3091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8357E7-5E1F-4A59-94C7-402C7BA32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62800" y="3537717"/>
            <a:ext cx="3581400" cy="2686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20E6D4-3F5C-4617-B234-65EF2AAC755D}"/>
              </a:ext>
            </a:extLst>
          </p:cNvPr>
          <p:cNvSpPr txBox="1"/>
          <p:nvPr/>
        </p:nvSpPr>
        <p:spPr>
          <a:xfrm>
            <a:off x="6568440" y="7043112"/>
            <a:ext cx="358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stackoverflow.com/questions/40014999/animate-ecg-pulse-line-builded-with-border-and-border-radiu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7F4A-3C64-46D9-9939-C9654C55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058400" cy="838200"/>
          </a:xfrm>
        </p:spPr>
        <p:txBody>
          <a:bodyPr anchor="t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1D6F3-D68D-4296-ADCA-3E82A0805F3B}"/>
              </a:ext>
            </a:extLst>
          </p:cNvPr>
          <p:cNvSpPr txBox="1"/>
          <p:nvPr/>
        </p:nvSpPr>
        <p:spPr>
          <a:xfrm>
            <a:off x="838200" y="167640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4 year old female child, born of 3</a:t>
            </a:r>
            <a:r>
              <a:rPr lang="en-US" sz="2400" baseline="30000" dirty="0"/>
              <a:t>rd</a:t>
            </a:r>
            <a:r>
              <a:rPr lang="en-US" sz="2400" dirty="0"/>
              <a:t> degree consanguineous marriage was brought with complaints of </a:t>
            </a:r>
            <a:r>
              <a:rPr lang="en-US" sz="2400" dirty="0">
                <a:solidFill>
                  <a:srgbClr val="FF0000"/>
                </a:solidFill>
              </a:rPr>
              <a:t>fever, abdominal pain, vomiting, rash,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conjunctivitis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FF0000"/>
                </a:solidFill>
              </a:rPr>
              <a:t> facial puffiness.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History revealed previous exposure and infection of </a:t>
            </a:r>
            <a:r>
              <a:rPr lang="en-US" sz="2400" dirty="0">
                <a:solidFill>
                  <a:srgbClr val="FF0000"/>
                </a:solidFill>
              </a:rPr>
              <a:t>COVID-19</a:t>
            </a:r>
            <a:r>
              <a:rPr lang="en-US" sz="2400" dirty="0"/>
              <a:t> four weeks ago.</a:t>
            </a:r>
          </a:p>
          <a:p>
            <a:endParaRPr lang="en-US" sz="2400" dirty="0"/>
          </a:p>
          <a:p>
            <a:r>
              <a:rPr lang="en-US" sz="2400" dirty="0"/>
              <a:t>On examination signs of </a:t>
            </a:r>
            <a:r>
              <a:rPr lang="en-US" sz="2400" dirty="0">
                <a:solidFill>
                  <a:srgbClr val="FF0000"/>
                </a:solidFill>
              </a:rPr>
              <a:t>shock</a:t>
            </a:r>
            <a:r>
              <a:rPr lang="en-US" sz="2400" dirty="0"/>
              <a:t> were noted along with tachypnoea and tachycardia. </a:t>
            </a:r>
            <a:r>
              <a:rPr lang="en-US" sz="2400" dirty="0">
                <a:solidFill>
                  <a:srgbClr val="FF0000"/>
                </a:solidFill>
              </a:rPr>
              <a:t>Generalized swelling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red erythematous rash </a:t>
            </a:r>
            <a:r>
              <a:rPr lang="en-US" sz="2400" dirty="0"/>
              <a:t>were also noted.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EA56B-7702-4119-9B04-5341B4CB60DA}"/>
              </a:ext>
            </a:extLst>
          </p:cNvPr>
          <p:cNvSpPr txBox="1"/>
          <p:nvPr/>
        </p:nvSpPr>
        <p:spPr>
          <a:xfrm>
            <a:off x="245828" y="5399782"/>
            <a:ext cx="1170034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PROVISIONAL DIAGNOSIS: Suspected Multisystem Inflammatory Syndrome in Children (MIS-C) [</a:t>
            </a:r>
            <a:r>
              <a:rPr lang="en-US" sz="3200" dirty="0" err="1"/>
              <a:t>a.k.a</a:t>
            </a:r>
            <a:r>
              <a:rPr lang="en-US" sz="3200" dirty="0"/>
              <a:t> Kawa-COVID-19] </a:t>
            </a:r>
          </a:p>
        </p:txBody>
      </p:sp>
    </p:spTree>
    <p:extLst>
      <p:ext uri="{BB962C8B-B14F-4D97-AF65-F5344CB8AC3E}">
        <p14:creationId xmlns:p14="http://schemas.microsoft.com/office/powerpoint/2010/main" val="24027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99C9-B90E-4324-80C7-D5D7E5A1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10058400" cy="1325563"/>
          </a:xfrm>
        </p:spPr>
        <p:txBody>
          <a:bodyPr/>
          <a:lstStyle/>
          <a:p>
            <a:pPr algn="ctr"/>
            <a:r>
              <a:rPr lang="en-US" dirty="0"/>
              <a:t>Differential diagnosis</a:t>
            </a:r>
            <a:br>
              <a:rPr lang="en-US" dirty="0"/>
            </a:br>
            <a:r>
              <a:rPr lang="en-US" dirty="0"/>
              <a:t>What other disease can it be…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44849-0424-497C-9A0E-484D0D990EB6}"/>
              </a:ext>
            </a:extLst>
          </p:cNvPr>
          <p:cNvSpPr txBox="1"/>
          <p:nvPr/>
        </p:nvSpPr>
        <p:spPr>
          <a:xfrm>
            <a:off x="990600" y="1600200"/>
            <a:ext cx="7620000" cy="4864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MIS-C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Kawasaki disease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Bacterial sepsis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Dengue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/>
              <a:t>Toxic shock syndrome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2D64A-CB12-4FA9-BD4C-733A0982B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9941" y="2133600"/>
            <a:ext cx="4572000" cy="3048000"/>
          </a:xfrm>
          <a:prstGeom prst="rect">
            <a:avLst/>
          </a:prstGeom>
        </p:spPr>
      </p:pic>
      <p:sp>
        <p:nvSpPr>
          <p:cNvPr id="6" name="Action Button: Help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DD5C6F7-4E37-4015-A13F-3D55FF5F101A}"/>
              </a:ext>
            </a:extLst>
          </p:cNvPr>
          <p:cNvSpPr/>
          <p:nvPr/>
        </p:nvSpPr>
        <p:spPr>
          <a:xfrm>
            <a:off x="10058400" y="2292295"/>
            <a:ext cx="990600" cy="990600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F8F5-16A3-4E0C-B688-9FAE4B2C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C2DE3-5605-4838-A867-B8661B668F33}"/>
              </a:ext>
            </a:extLst>
          </p:cNvPr>
          <p:cNvSpPr txBox="1"/>
          <p:nvPr/>
        </p:nvSpPr>
        <p:spPr>
          <a:xfrm>
            <a:off x="530087" y="1524000"/>
            <a:ext cx="944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1.CBP: </a:t>
            </a:r>
            <a:r>
              <a:rPr lang="en-US" dirty="0">
                <a:solidFill>
                  <a:srgbClr val="FF0000"/>
                </a:solidFill>
              </a:rPr>
              <a:t>Platelets: 1,00,000 cells/ cu mm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Absolute neutrophil count( ANC): 9000/</a:t>
            </a:r>
            <a:r>
              <a:rPr lang="en-US" dirty="0" err="1">
                <a:solidFill>
                  <a:srgbClr val="FF0000"/>
                </a:solidFill>
              </a:rPr>
              <a:t>uL</a:t>
            </a:r>
            <a:r>
              <a:rPr lang="en-US" dirty="0">
                <a:solidFill>
                  <a:srgbClr val="FF0000"/>
                </a:solidFill>
              </a:rPr>
              <a:t> ( 88%)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Absolute lymphocyte count( ALC): 800/</a:t>
            </a:r>
            <a:r>
              <a:rPr lang="en-US" dirty="0" err="1">
                <a:solidFill>
                  <a:srgbClr val="FF0000"/>
                </a:solidFill>
              </a:rPr>
              <a:t>uL</a:t>
            </a:r>
            <a:r>
              <a:rPr lang="en-US" dirty="0">
                <a:solidFill>
                  <a:srgbClr val="FF0000"/>
                </a:solidFill>
              </a:rPr>
              <a:t> ( 7%)</a:t>
            </a:r>
          </a:p>
          <a:p>
            <a:r>
              <a:rPr lang="en-US" dirty="0"/>
              <a:t>            Hemoglobin: 11 </a:t>
            </a:r>
            <a:r>
              <a:rPr lang="en-US" dirty="0" err="1"/>
              <a:t>gms</a:t>
            </a:r>
            <a:r>
              <a:rPr lang="en-US" dirty="0"/>
              <a:t>%</a:t>
            </a:r>
          </a:p>
          <a:p>
            <a:r>
              <a:rPr lang="en-US" dirty="0"/>
              <a:t>            RBC count: 4 million cells/ </a:t>
            </a:r>
            <a:r>
              <a:rPr lang="en-US" dirty="0" err="1"/>
              <a:t>uL</a:t>
            </a:r>
            <a:endParaRPr lang="en-US" dirty="0"/>
          </a:p>
          <a:p>
            <a:r>
              <a:rPr lang="en-US" dirty="0"/>
              <a:t>            WBC count:11,000 cells/</a:t>
            </a:r>
            <a:r>
              <a:rPr lang="en-US" dirty="0" err="1"/>
              <a:t>uL</a:t>
            </a:r>
            <a:endParaRPr lang="en-US" dirty="0"/>
          </a:p>
          <a:p>
            <a:r>
              <a:rPr lang="en-US" dirty="0"/>
              <a:t>            Monocytes: 4 %</a:t>
            </a:r>
          </a:p>
          <a:p>
            <a:r>
              <a:rPr lang="en-US" dirty="0"/>
              <a:t>            Eosinophils: 1%</a:t>
            </a:r>
          </a:p>
          <a:p>
            <a:r>
              <a:rPr lang="en-US" dirty="0">
                <a:solidFill>
                  <a:srgbClr val="FF0000"/>
                </a:solidFill>
              </a:rPr>
              <a:t>Impression: Thrombocytopenia along with high ANC and low ALC suggestive of inflammation.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50417-3C71-4B7B-9662-C8F8E93BBA5A}"/>
              </a:ext>
            </a:extLst>
          </p:cNvPr>
          <p:cNvSpPr txBox="1"/>
          <p:nvPr/>
        </p:nvSpPr>
        <p:spPr>
          <a:xfrm>
            <a:off x="533400" y="4414123"/>
            <a:ext cx="1059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COVID-IgG positive. </a:t>
            </a:r>
            <a:r>
              <a:rPr lang="en-US" dirty="0"/>
              <a:t>RTPCR: negative.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3. LFT: </a:t>
            </a:r>
            <a:r>
              <a:rPr lang="en-US" dirty="0">
                <a:solidFill>
                  <a:srgbClr val="FF0000"/>
                </a:solidFill>
              </a:rPr>
              <a:t>Serum albumin=2.9 g/dL</a:t>
            </a:r>
            <a:r>
              <a:rPr lang="en-US" dirty="0"/>
              <a:t>( normal 3.5-5 g/dL)</a:t>
            </a:r>
          </a:p>
          <a:p>
            <a:r>
              <a:rPr lang="en-US" dirty="0"/>
              <a:t>            AST: 60 U/L</a:t>
            </a:r>
          </a:p>
          <a:p>
            <a:r>
              <a:rPr lang="en-US" dirty="0"/>
              <a:t>            ALT: 75 U/L</a:t>
            </a:r>
          </a:p>
          <a:p>
            <a:endParaRPr lang="en-US" dirty="0"/>
          </a:p>
          <a:p>
            <a:r>
              <a:rPr lang="en-US" dirty="0"/>
              <a:t>4. RFT: Creatinine elevated: 1.2 mg/dL.</a:t>
            </a:r>
          </a:p>
          <a:p>
            <a:r>
              <a:rPr lang="en-US" dirty="0"/>
              <a:t>             BUN: 19 mg/dL.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DC16D-1719-4DB2-B453-04285E19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801471">
            <a:off x="8798673" y="4562041"/>
            <a:ext cx="2986053" cy="1977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327D9-3711-41B5-BEC9-625C27BEE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022936">
            <a:off x="9752936" y="231893"/>
            <a:ext cx="2241004" cy="22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5289-44BE-42C5-B4A5-E2F551AA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D9507-B7BB-4EEF-ACEC-141C90DC283E}"/>
              </a:ext>
            </a:extLst>
          </p:cNvPr>
          <p:cNvSpPr txBox="1"/>
          <p:nvPr/>
        </p:nvSpPr>
        <p:spPr>
          <a:xfrm>
            <a:off x="914400" y="1981200"/>
            <a:ext cx="1021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5.Markers: </a:t>
            </a:r>
            <a:r>
              <a:rPr lang="en-US" sz="2000" dirty="0">
                <a:solidFill>
                  <a:srgbClr val="FF0000"/>
                </a:solidFill>
              </a:rPr>
              <a:t>1.CRP: highly elevated 200 mg/dL(normal:1-5 mg/dL.)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2.ESR: elevated 56 mm/</a:t>
            </a:r>
            <a:r>
              <a:rPr lang="en-US" sz="2000" dirty="0" err="1">
                <a:solidFill>
                  <a:srgbClr val="FF0000"/>
                </a:solidFill>
              </a:rPr>
              <a:t>hr</a:t>
            </a:r>
            <a:r>
              <a:rPr lang="en-US" sz="2000" dirty="0">
                <a:solidFill>
                  <a:srgbClr val="FF0000"/>
                </a:solidFill>
              </a:rPr>
              <a:t>( normal: 5-15 mm/hr.)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3.D-dimer: elevated 500 ng/ml( normal:&lt;250 ng/ml.)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4.Ferritin: elevated 2000 ng/ml( normal:10-150 ng/</a:t>
            </a:r>
            <a:r>
              <a:rPr lang="en-US" sz="2000" dirty="0" err="1">
                <a:solidFill>
                  <a:srgbClr val="FF0000"/>
                </a:solidFill>
              </a:rPr>
              <a:t>mL.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Markers of inflammation are elevated confirming inflammation.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6.  </a:t>
            </a:r>
            <a:r>
              <a:rPr lang="en-US" sz="2000" dirty="0">
                <a:solidFill>
                  <a:srgbClr val="00B050"/>
                </a:solidFill>
              </a:rPr>
              <a:t>Ns1: negative( ruling out dengue.)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/>
              <a:t>7. </a:t>
            </a:r>
            <a:r>
              <a:rPr lang="en-US" sz="2000" dirty="0">
                <a:solidFill>
                  <a:srgbClr val="00B050"/>
                </a:solidFill>
              </a:rPr>
              <a:t>Blood culture: showed no bacterial growth after 24 hours incubation.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F384D-6420-4977-AF86-69936B941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022936">
            <a:off x="9752936" y="231893"/>
            <a:ext cx="2241004" cy="2241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A30EE-C7AC-4C2C-9400-912002E62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801471">
            <a:off x="9227452" y="4765901"/>
            <a:ext cx="2534813" cy="16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7524EA-B55E-4E87-8C5C-0520B59DA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82572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2974B-8A81-497B-9BC0-BA8E8C107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00200"/>
            <a:ext cx="32385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450CC7-FBBC-431D-88B6-17C31035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DA1D3-2B5F-4B0F-8BDD-48403008D3FC}"/>
              </a:ext>
            </a:extLst>
          </p:cNvPr>
          <p:cNvSpPr txBox="1"/>
          <p:nvPr/>
        </p:nvSpPr>
        <p:spPr>
          <a:xfrm>
            <a:off x="589542" y="583513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Chest X-ray appears to be normal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3EBBD-911F-46F1-86EC-1C56C37C9CBA}"/>
              </a:ext>
            </a:extLst>
          </p:cNvPr>
          <p:cNvSpPr txBox="1"/>
          <p:nvPr/>
        </p:nvSpPr>
        <p:spPr>
          <a:xfrm>
            <a:off x="6193886" y="619073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</a:t>
            </a:r>
            <a:r>
              <a:rPr lang="en-US" sz="1800" dirty="0"/>
              <a:t> </a:t>
            </a:r>
            <a:r>
              <a:rPr lang="en-US" dirty="0"/>
              <a:t>2D echo: </a:t>
            </a:r>
            <a:r>
              <a:rPr lang="en-US" dirty="0">
                <a:solidFill>
                  <a:srgbClr val="FF0000"/>
                </a:solidFill>
              </a:rPr>
              <a:t>dilated coronaries</a:t>
            </a: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53E9-9D91-4F90-9C9E-28B5FF36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FINAL DIAGNOSIS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81B06-A69B-4ECE-B755-38A7E8EB50EC}"/>
              </a:ext>
            </a:extLst>
          </p:cNvPr>
          <p:cNvSpPr txBox="1"/>
          <p:nvPr/>
        </p:nvSpPr>
        <p:spPr>
          <a:xfrm>
            <a:off x="-152400" y="1752600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/>
              <a:t>Multisystem Inflammatory Syndrome in Children (MIS-C) also called as Kawa-COVID-19.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8E9E3-8DCE-4E79-8DBB-139AAB586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81962"/>
            <a:ext cx="8112577" cy="28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6A36-2084-413F-A745-1913EB45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804C2-4BC5-4E80-AEDE-0D60F33F319C}"/>
              </a:ext>
            </a:extLst>
          </p:cNvPr>
          <p:cNvSpPr txBox="1"/>
          <p:nvPr/>
        </p:nvSpPr>
        <p:spPr>
          <a:xfrm>
            <a:off x="723900" y="1828800"/>
            <a:ext cx="10744200" cy="441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IVIG: 1 g/kg/day over 2 days.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IV Methylprednisolone:  10-30 mg/kg/day.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Aspirin: 3-5 mg/kg/day.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Use empiric antibiotics until blood culture sensitivity report arrives.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2050" name="Picture 2" descr="Drawing Avatar Smile Clip Art - Baby Smile Cartoon - Free Transparent PNG  Clipart Images Download">
            <a:extLst>
              <a:ext uri="{FF2B5EF4-FFF2-40B4-BE49-F238E27FC236}">
                <a16:creationId xmlns:a16="http://schemas.microsoft.com/office/drawing/2014/main" id="{71F4D57B-F9A8-4BC6-AF0C-7C6CDD07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3771">
            <a:off x="8980248" y="424625"/>
            <a:ext cx="2507959" cy="24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0476-2E7B-4BF5-9B8E-05635701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MISC?</a:t>
            </a:r>
            <a:br>
              <a:rPr lang="en-US" dirty="0"/>
            </a:br>
            <a:r>
              <a:rPr lang="en-US" dirty="0"/>
              <a:t>How is it different from Kawasaki disease?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ECF99-9E4C-4A21-846A-67C37B760B20}"/>
              </a:ext>
            </a:extLst>
          </p:cNvPr>
          <p:cNvSpPr txBox="1"/>
          <p:nvPr/>
        </p:nvSpPr>
        <p:spPr>
          <a:xfrm>
            <a:off x="609600" y="16764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Multisystem inflammatory syndrome (MIS)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affect children (MIS-C) and adults (MIS-A). MIS is a rare but serious condition associated with COVID-19 in which different body parts become inflamed, including the heart, lungs, kidneys, brain, skin, eyes, or gastrointestinal organs.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Pathophysiology: The exact etiology is not known but it is believed to be a result of an abnormal immune response to COVID-19 virus. The syndrome often mimics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kawasaki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disease but the immunophenotype is distinct and different.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0D359-7B13-4BEC-AD17-16411F74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0400"/>
            <a:ext cx="3919085" cy="3542348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B2885B0-0CB8-47F8-BC56-842C08EC9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04608"/>
              </p:ext>
            </p:extLst>
          </p:nvPr>
        </p:nvGraphicFramePr>
        <p:xfrm>
          <a:off x="4707957" y="3200400"/>
          <a:ext cx="7315200" cy="34426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9991">
                  <a:extLst>
                    <a:ext uri="{9D8B030D-6E8A-4147-A177-3AD203B41FA5}">
                      <a16:colId xmlns:a16="http://schemas.microsoft.com/office/drawing/2014/main" val="446872430"/>
                    </a:ext>
                  </a:extLst>
                </a:gridCol>
                <a:gridCol w="3082637">
                  <a:extLst>
                    <a:ext uri="{9D8B030D-6E8A-4147-A177-3AD203B41FA5}">
                      <a16:colId xmlns:a16="http://schemas.microsoft.com/office/drawing/2014/main" val="1095022086"/>
                    </a:ext>
                  </a:extLst>
                </a:gridCol>
                <a:gridCol w="2612572">
                  <a:extLst>
                    <a:ext uri="{9D8B030D-6E8A-4147-A177-3AD203B41FA5}">
                      <a16:colId xmlns:a16="http://schemas.microsoft.com/office/drawing/2014/main" val="1781183843"/>
                    </a:ext>
                  </a:extLst>
                </a:gridCol>
              </a:tblGrid>
              <a:tr h="306273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Kawasaki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26680"/>
                  </a:ext>
                </a:extLst>
              </a:tr>
              <a:tr h="641689">
                <a:tc>
                  <a:txBody>
                    <a:bodyPr/>
                    <a:lstStyle/>
                    <a:p>
                      <a:r>
                        <a:rPr lang="en-US" sz="1600" dirty="0"/>
                        <a:t>GIT involvement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common and intense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Less incidence and severity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527182"/>
                  </a:ext>
                </a:extLst>
              </a:tr>
              <a:tr h="699431">
                <a:tc>
                  <a:txBody>
                    <a:bodyPr/>
                    <a:lstStyle/>
                    <a:p>
                      <a:r>
                        <a:rPr lang="en-US" sz="1600" dirty="0"/>
                        <a:t>CVS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Myocardial involvement, coronary artery dilations.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Giant artery aneurysms, coronary artery dilations.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0194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802591"/>
                  </a:ext>
                </a:extLst>
              </a:tr>
              <a:tr h="306273">
                <a:tc>
                  <a:txBody>
                    <a:bodyPr/>
                    <a:lstStyle/>
                    <a:p>
                      <a:r>
                        <a:rPr lang="en-US" sz="1600" dirty="0"/>
                        <a:t>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Thrombocytopenia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Thrombocytosis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84162"/>
                  </a:ext>
                </a:extLst>
              </a:tr>
              <a:tr h="529017">
                <a:tc>
                  <a:txBody>
                    <a:bodyPr/>
                    <a:lstStyle/>
                    <a:p>
                      <a:r>
                        <a:rPr lang="en-US" sz="1600" dirty="0"/>
                        <a:t>Inflammatory markers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↑↑↑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154322"/>
                  </a:ext>
                </a:extLst>
              </a:tr>
              <a:tr h="2039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45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2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932237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Under the guidance of: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6E08FB-8793-4CF5-973F-F4D1B99415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 b="14966"/>
          <a:stretch>
            <a:fillRect/>
          </a:stretch>
        </p:blipFill>
        <p:spPr>
          <a:xfrm>
            <a:off x="3447033" y="3962400"/>
            <a:ext cx="5755131" cy="25745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69906"/>
            <a:ext cx="4822059" cy="5735694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Department of pediatrics ( </a:t>
            </a:r>
            <a:r>
              <a:rPr lang="en-US" sz="2800" b="1" u="sng" dirty="0" err="1"/>
              <a:t>Niloufer</a:t>
            </a:r>
            <a:r>
              <a:rPr lang="en-US" sz="2400" b="1" u="sng" dirty="0"/>
              <a:t> hospital):</a:t>
            </a:r>
          </a:p>
          <a:p>
            <a:r>
              <a:rPr lang="en-US" sz="3000" b="1" dirty="0"/>
              <a:t>Dr </a:t>
            </a:r>
            <a:r>
              <a:rPr lang="en-US" sz="3000" b="1" dirty="0" err="1"/>
              <a:t>C.Nirmala</a:t>
            </a:r>
            <a:r>
              <a:rPr lang="en-US" sz="3000" b="1" dirty="0"/>
              <a:t> ( Professor)</a:t>
            </a:r>
          </a:p>
          <a:p>
            <a:r>
              <a:rPr lang="en-US" sz="2400" b="1" dirty="0"/>
              <a:t>Dr Krishna Chaitanya ( Post graduate)</a:t>
            </a:r>
          </a:p>
          <a:p>
            <a:r>
              <a:rPr lang="en-US" sz="2400" b="1" dirty="0"/>
              <a:t>Dr Anas ( Post graduate)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9F159-85B3-4F72-8BCB-B02D32B4F072}"/>
              </a:ext>
            </a:extLst>
          </p:cNvPr>
          <p:cNvSpPr txBox="1"/>
          <p:nvPr/>
        </p:nvSpPr>
        <p:spPr>
          <a:xfrm rot="20381625">
            <a:off x="6626974" y="146429"/>
            <a:ext cx="4533879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rush Script MT" panose="03060802040406070304" pitchFamily="66" charset="0"/>
              </a:rPr>
              <a:t>THANK YOU!!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68B372-B900-4745-8431-7EBCC2C96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67029" y="685800"/>
            <a:ext cx="1715694" cy="17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108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DETAILS: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257800" cy="2209800"/>
          </a:xfrm>
        </p:spPr>
        <p:txBody>
          <a:bodyPr/>
          <a:lstStyle/>
          <a:p>
            <a:r>
              <a:rPr lang="en-US" dirty="0"/>
              <a:t>Name: </a:t>
            </a:r>
            <a:r>
              <a:rPr lang="en-US" dirty="0" err="1"/>
              <a:t>xxxxxx</a:t>
            </a:r>
            <a:r>
              <a:rPr lang="en-US" dirty="0"/>
              <a:t>                                                   </a:t>
            </a:r>
          </a:p>
          <a:p>
            <a:r>
              <a:rPr lang="en-US" dirty="0"/>
              <a:t>Age: 4 years</a:t>
            </a:r>
          </a:p>
          <a:p>
            <a:r>
              <a:rPr lang="en-US" dirty="0"/>
              <a:t>Sex: female</a:t>
            </a:r>
          </a:p>
          <a:p>
            <a:r>
              <a:rPr lang="en-US" dirty="0"/>
              <a:t>Informant: mother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BC8E1-028C-4216-97DE-5D482A0AB031}"/>
              </a:ext>
            </a:extLst>
          </p:cNvPr>
          <p:cNvSpPr txBox="1"/>
          <p:nvPr/>
        </p:nvSpPr>
        <p:spPr>
          <a:xfrm>
            <a:off x="381000" y="6096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Patient details: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48B6F-EB73-4935-BB25-28953BA2B9EA}"/>
              </a:ext>
            </a:extLst>
          </p:cNvPr>
          <p:cNvSpPr txBox="1"/>
          <p:nvPr/>
        </p:nvSpPr>
        <p:spPr>
          <a:xfrm>
            <a:off x="6096000" y="15240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Father’s name: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xxxxxx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Address: Saidabad, Hyderabad.</a:t>
            </a: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958F8-A725-4785-B4D6-5FD65B412715}"/>
              </a:ext>
            </a:extLst>
          </p:cNvPr>
          <p:cNvSpPr txBox="1"/>
          <p:nvPr/>
        </p:nvSpPr>
        <p:spPr>
          <a:xfrm>
            <a:off x="381000" y="3962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Presenting complaints: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15BF4-D972-4865-B766-7350D27E5ADE}"/>
              </a:ext>
            </a:extLst>
          </p:cNvPr>
          <p:cNvSpPr txBox="1"/>
          <p:nvPr/>
        </p:nvSpPr>
        <p:spPr>
          <a:xfrm>
            <a:off x="685800" y="4495800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Brought by her mother with chief complaint of-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High fever since the past 4 days.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Stomach pain and vomiting 2 days ago.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Rash and redness of eyes since the past 3 days.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Facial puffiness since the past 3 days.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Work of breathing since the past 2 days.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AF09D-65A6-4DD9-94D5-7D05E18C3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022936">
            <a:off x="10079068" y="173068"/>
            <a:ext cx="1917708" cy="19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C94E3-3AB8-49B9-AC56-1D6DC1014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30200"/>
            <a:ext cx="4648200" cy="619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FF47B-7F3A-4337-88DA-CFEF0A474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7" y="449149"/>
            <a:ext cx="4440044" cy="5959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47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A80D-D5FA-4477-A447-8EC57081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presenting illness: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E2701-C870-40F9-AFF0-85A4C49472E5}"/>
              </a:ext>
            </a:extLst>
          </p:cNvPr>
          <p:cNvSpPr txBox="1"/>
          <p:nvPr/>
        </p:nvSpPr>
        <p:spPr>
          <a:xfrm>
            <a:off x="533400" y="167640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Child was apparently asymptomatic 4 days ago.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She then developed high-grade fever (4 days ago) which was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40BDD-4635-415A-96F3-A9ECBE749D3D}"/>
              </a:ext>
            </a:extLst>
          </p:cNvPr>
          <p:cNvSpPr txBox="1"/>
          <p:nvPr/>
        </p:nvSpPr>
        <p:spPr>
          <a:xfrm>
            <a:off x="1045396" y="2971800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Sudden-onset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Continuous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Not associated with chills and rigor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Not relieved by medicines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45A45-6342-443A-BD31-C73C25043FF6}"/>
              </a:ext>
            </a:extLst>
          </p:cNvPr>
          <p:cNvSpPr txBox="1"/>
          <p:nvPr/>
        </p:nvSpPr>
        <p:spPr>
          <a:xfrm>
            <a:off x="533400" y="4914900"/>
            <a:ext cx="1150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Red erythematous generalized rash and non-purulent conjunctivitis since the past 3 days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Dull aching gradual pain abdomen since 2 days.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71D72-3053-472D-AC3D-70D099633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022936">
            <a:off x="9752936" y="231893"/>
            <a:ext cx="2241004" cy="22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D094-E1BD-44C6-A446-F947E091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presenting illness: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8D494-97CA-4AA4-961A-ABC763D3AC42}"/>
              </a:ext>
            </a:extLst>
          </p:cNvPr>
          <p:cNvSpPr txBox="1"/>
          <p:nvPr/>
        </p:nvSpPr>
        <p:spPr>
          <a:xfrm>
            <a:off x="533400" y="1752600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Vomiting for 1 day( 2 days back)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00CB5-4525-446A-927B-BCCABED00557}"/>
              </a:ext>
            </a:extLst>
          </p:cNvPr>
          <p:cNvSpPr txBox="1"/>
          <p:nvPr/>
        </p:nvSpPr>
        <p:spPr>
          <a:xfrm>
            <a:off x="990600" y="2438400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4 episodes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Associated with feeding and contents were feeds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6E571-2A47-4868-B796-1D0E7F52034E}"/>
              </a:ext>
            </a:extLst>
          </p:cNvPr>
          <p:cNvSpPr txBox="1"/>
          <p:nvPr/>
        </p:nvSpPr>
        <p:spPr>
          <a:xfrm>
            <a:off x="533400" y="3493532"/>
            <a:ext cx="1150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Generalized edema since 3 days.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Work of breathing for 2 days.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No history of headache and body pains.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No history of epistaxis, bleeding gums, melena and hematuria.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No history of peeling of skin.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No history of diarrhea.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6C802-CEB7-49C4-A028-C0E12ECB5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022936">
            <a:off x="9752936" y="231893"/>
            <a:ext cx="2241004" cy="22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history: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018FE-6CE2-4942-A7FD-7A895F8CC4DB}"/>
              </a:ext>
            </a:extLst>
          </p:cNvPr>
          <p:cNvSpPr txBox="1"/>
          <p:nvPr/>
        </p:nvSpPr>
        <p:spPr>
          <a:xfrm>
            <a:off x="533400" y="1676400"/>
            <a:ext cx="10820400" cy="441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History of COVID-19 infection in both parents and child 4 weeks ago.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No similar complaints in the past.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No history of cough, sore throat, throat pain and cold.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No history of contact with TB patients.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No history of any chronic illness.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157C4-4A7A-4D68-B104-F66C2F83F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022936">
            <a:off x="9752936" y="231893"/>
            <a:ext cx="2241004" cy="22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7C32EE-80AE-40BF-B558-A05F70C2F949}"/>
              </a:ext>
            </a:extLst>
          </p:cNvPr>
          <p:cNvSpPr/>
          <p:nvPr/>
        </p:nvSpPr>
        <p:spPr>
          <a:xfrm>
            <a:off x="2362200" y="1785399"/>
            <a:ext cx="397565" cy="4243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71A4C3-7C3C-4627-8B23-6F7C395D1337}"/>
              </a:ext>
            </a:extLst>
          </p:cNvPr>
          <p:cNvSpPr/>
          <p:nvPr/>
        </p:nvSpPr>
        <p:spPr>
          <a:xfrm>
            <a:off x="3505201" y="1785399"/>
            <a:ext cx="397564" cy="4104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95898C-6048-457E-B703-555D437697E1}"/>
              </a:ext>
            </a:extLst>
          </p:cNvPr>
          <p:cNvCxnSpPr>
            <a:cxnSpLocks/>
          </p:cNvCxnSpPr>
          <p:nvPr/>
        </p:nvCxnSpPr>
        <p:spPr>
          <a:xfrm>
            <a:off x="2768047" y="1963437"/>
            <a:ext cx="7454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944BD3-A2A9-4A98-8E0E-88D7ED2BDD40}"/>
              </a:ext>
            </a:extLst>
          </p:cNvPr>
          <p:cNvCxnSpPr>
            <a:cxnSpLocks/>
          </p:cNvCxnSpPr>
          <p:nvPr/>
        </p:nvCxnSpPr>
        <p:spPr>
          <a:xfrm>
            <a:off x="2759765" y="2045732"/>
            <a:ext cx="7454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8D92DD-8BEA-475D-8A8F-7C87FC81BA27}"/>
              </a:ext>
            </a:extLst>
          </p:cNvPr>
          <p:cNvCxnSpPr>
            <a:cxnSpLocks/>
          </p:cNvCxnSpPr>
          <p:nvPr/>
        </p:nvCxnSpPr>
        <p:spPr>
          <a:xfrm>
            <a:off x="3136789" y="2050645"/>
            <a:ext cx="3976" cy="35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6DE836-4D45-4B10-B323-B508CF80C3C8}"/>
              </a:ext>
            </a:extLst>
          </p:cNvPr>
          <p:cNvCxnSpPr>
            <a:cxnSpLocks/>
          </p:cNvCxnSpPr>
          <p:nvPr/>
        </p:nvCxnSpPr>
        <p:spPr>
          <a:xfrm>
            <a:off x="2416865" y="2409045"/>
            <a:ext cx="13931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EAD37C-C0B5-49B0-A2D3-194D8ECDED21}"/>
              </a:ext>
            </a:extLst>
          </p:cNvPr>
          <p:cNvCxnSpPr>
            <a:cxnSpLocks/>
          </p:cNvCxnSpPr>
          <p:nvPr/>
        </p:nvCxnSpPr>
        <p:spPr>
          <a:xfrm>
            <a:off x="2416865" y="2410641"/>
            <a:ext cx="0" cy="383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A3BB86-E9A3-4268-B07D-A6775A707BBB}"/>
              </a:ext>
            </a:extLst>
          </p:cNvPr>
          <p:cNvSpPr txBox="1"/>
          <p:nvPr/>
        </p:nvSpPr>
        <p:spPr>
          <a:xfrm>
            <a:off x="3427509" y="3239030"/>
            <a:ext cx="950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9B9B1D-780A-4958-8C80-B33D1A72EF50}"/>
              </a:ext>
            </a:extLst>
          </p:cNvPr>
          <p:cNvSpPr txBox="1"/>
          <p:nvPr/>
        </p:nvSpPr>
        <p:spPr>
          <a:xfrm>
            <a:off x="2024683" y="3230949"/>
            <a:ext cx="950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 years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815E24-6EFD-4DDC-A588-DB8E2085D9F5}"/>
              </a:ext>
            </a:extLst>
          </p:cNvPr>
          <p:cNvSpPr txBox="1"/>
          <p:nvPr/>
        </p:nvSpPr>
        <p:spPr>
          <a:xfrm>
            <a:off x="3810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292B"/>
                </a:solidFill>
              </a:rPr>
              <a:t>Family history: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48ADB8-6E9C-4901-95D6-49D1E2269C95}"/>
              </a:ext>
            </a:extLst>
          </p:cNvPr>
          <p:cNvSpPr txBox="1"/>
          <p:nvPr/>
        </p:nvSpPr>
        <p:spPr>
          <a:xfrm>
            <a:off x="381000" y="398268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292B"/>
                </a:solidFill>
              </a:rPr>
              <a:t>Birth history: </a:t>
            </a:r>
            <a:r>
              <a:rPr lang="en-US" dirty="0"/>
              <a:t>All trimesters of mother were uneventful.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E896DD-80C0-41FA-94DA-3A10395E8108}"/>
              </a:ext>
            </a:extLst>
          </p:cNvPr>
          <p:cNvSpPr txBox="1"/>
          <p:nvPr/>
        </p:nvSpPr>
        <p:spPr>
          <a:xfrm>
            <a:off x="381000" y="5638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292B"/>
                </a:solidFill>
              </a:rPr>
              <a:t>Immunization history: </a:t>
            </a:r>
            <a:r>
              <a:rPr lang="en-US" dirty="0"/>
              <a:t>Up to date.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19B6DE-6702-44BB-982D-1E0F23AB6D25}"/>
              </a:ext>
            </a:extLst>
          </p:cNvPr>
          <p:cNvSpPr txBox="1"/>
          <p:nvPr/>
        </p:nvSpPr>
        <p:spPr>
          <a:xfrm>
            <a:off x="6324599" y="1722566"/>
            <a:ext cx="449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292B"/>
                </a:solidFill>
              </a:rPr>
              <a:t>Development history: </a:t>
            </a:r>
            <a:r>
              <a:rPr lang="en-US" dirty="0"/>
              <a:t>No significant                </a:t>
            </a:r>
          </a:p>
          <a:p>
            <a:r>
              <a:rPr lang="en-US" dirty="0"/>
              <a:t>                                     abnormalities noted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6DA56-9EBD-4E29-9EB1-4C78D4E038D2}"/>
              </a:ext>
            </a:extLst>
          </p:cNvPr>
          <p:cNvSpPr txBox="1"/>
          <p:nvPr/>
        </p:nvSpPr>
        <p:spPr>
          <a:xfrm>
            <a:off x="6324598" y="3982683"/>
            <a:ext cx="449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292B"/>
                </a:solidFill>
              </a:rPr>
              <a:t>Dietary history: </a:t>
            </a:r>
            <a:r>
              <a:rPr lang="en-US" dirty="0"/>
              <a:t>Normal mixed diet.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ADE71C-2736-4474-9AF8-B1B403B6266F}"/>
              </a:ext>
            </a:extLst>
          </p:cNvPr>
          <p:cNvSpPr txBox="1"/>
          <p:nvPr/>
        </p:nvSpPr>
        <p:spPr>
          <a:xfrm>
            <a:off x="6324600" y="5638800"/>
            <a:ext cx="449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9292B"/>
                </a:solidFill>
              </a:rPr>
              <a:t>Socio-economic class: </a:t>
            </a:r>
            <a:r>
              <a:rPr lang="en-US" dirty="0"/>
              <a:t>Lower class.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6C481D-4849-4BD0-99BB-9E12D7EE3E37}"/>
              </a:ext>
            </a:extLst>
          </p:cNvPr>
          <p:cNvCxnSpPr>
            <a:cxnSpLocks/>
          </p:cNvCxnSpPr>
          <p:nvPr/>
        </p:nvCxnSpPr>
        <p:spPr>
          <a:xfrm>
            <a:off x="3810000" y="2410641"/>
            <a:ext cx="0" cy="383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8AA6A64-5E47-4612-B447-EC5E037C2CF7}"/>
              </a:ext>
            </a:extLst>
          </p:cNvPr>
          <p:cNvSpPr/>
          <p:nvPr/>
        </p:nvSpPr>
        <p:spPr>
          <a:xfrm>
            <a:off x="2218081" y="2794364"/>
            <a:ext cx="397565" cy="4243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CAC775-F0B2-468D-9AB6-41A0285B9CF6}"/>
              </a:ext>
            </a:extLst>
          </p:cNvPr>
          <p:cNvSpPr/>
          <p:nvPr/>
        </p:nvSpPr>
        <p:spPr>
          <a:xfrm>
            <a:off x="3611218" y="2794364"/>
            <a:ext cx="397564" cy="4104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2258EA-CF5F-435A-9979-73C63276E2EE}"/>
              </a:ext>
            </a:extLst>
          </p:cNvPr>
          <p:cNvSpPr txBox="1"/>
          <p:nvPr/>
        </p:nvSpPr>
        <p:spPr>
          <a:xfrm>
            <a:off x="732182" y="361694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History:</a:t>
            </a:r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6463-C961-4723-8A9E-64FCBC74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examination: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4B651-B2D7-4120-A2E6-A3661D3C40C5}"/>
              </a:ext>
            </a:extLst>
          </p:cNvPr>
          <p:cNvSpPr txBox="1"/>
          <p:nvPr/>
        </p:nvSpPr>
        <p:spPr>
          <a:xfrm>
            <a:off x="609600" y="1371600"/>
            <a:ext cx="1066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On examination patient was in altered sensorium.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F7CEA-46C2-4A00-93A4-98A3F7DBF05A}"/>
              </a:ext>
            </a:extLst>
          </p:cNvPr>
          <p:cNvSpPr txBox="1"/>
          <p:nvPr/>
        </p:nvSpPr>
        <p:spPr>
          <a:xfrm>
            <a:off x="656977" y="1676400"/>
            <a:ext cx="10744200" cy="5616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Generalized edema present.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No evidence of pallor, icterus, cyanosis, clubbing of nails, koilonychias and lymphadenopathy.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Vitals: Temperature: 103 °F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           Blood pressure: Low BP- 70/50 mmHg.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           Pulse: rate: Tachycardia 168 beats/min( normal:95-110) and low         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                               volume pulse.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           Respiratory rate: 59/min( normal:20-30)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           SpO2: 95% on room air.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          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F44DE-B76E-4619-A623-F0C382DCA808}"/>
              </a:ext>
            </a:extLst>
          </p:cNvPr>
          <p:cNvSpPr txBox="1"/>
          <p:nvPr/>
        </p:nvSpPr>
        <p:spPr>
          <a:xfrm>
            <a:off x="-76200" y="6324600"/>
            <a:ext cx="1074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Height:96 cm                                          Weight:15 kg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EB0AE-9605-4258-B7DD-4900113EE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022936">
            <a:off x="9752936" y="231893"/>
            <a:ext cx="2241004" cy="22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77BB-A9C6-418C-B448-E892B477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examination: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DADC9-C25F-407B-83E2-2A2992D5810C}"/>
              </a:ext>
            </a:extLst>
          </p:cNvPr>
          <p:cNvSpPr txBox="1"/>
          <p:nvPr/>
        </p:nvSpPr>
        <p:spPr>
          <a:xfrm>
            <a:off x="533400" y="1676400"/>
            <a:ext cx="1120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CVS: S1, S2 normal.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Respiratory: Bilateral airway entry positive. Breathlessness at rest with tachypnoea( 59/min.)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CNS: No abnormality detected.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6B7E6-9C0E-43C0-B645-D336793E7E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022936">
            <a:off x="9752936" y="231893"/>
            <a:ext cx="2241004" cy="22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835</TotalTime>
  <Words>1081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CASE PRESENTATION</vt:lpstr>
      <vt:lpstr>CASE DETAILS:</vt:lpstr>
      <vt:lpstr>PowerPoint Presentation</vt:lpstr>
      <vt:lpstr>History of presenting illness:</vt:lpstr>
      <vt:lpstr>History of presenting illness:</vt:lpstr>
      <vt:lpstr>Past history:</vt:lpstr>
      <vt:lpstr>PowerPoint Presentation</vt:lpstr>
      <vt:lpstr>General examination:</vt:lpstr>
      <vt:lpstr>Systemic examination:</vt:lpstr>
      <vt:lpstr>CASE SUMMARY</vt:lpstr>
      <vt:lpstr>Differential diagnosis What other disease can it be…</vt:lpstr>
      <vt:lpstr>Investigations:</vt:lpstr>
      <vt:lpstr>Investigations:</vt:lpstr>
      <vt:lpstr>Investigations:</vt:lpstr>
      <vt:lpstr>FINAL DIAGNOSIS</vt:lpstr>
      <vt:lpstr>MANAGEMENT:</vt:lpstr>
      <vt:lpstr>What is MISC? How is it different from Kawasaki disease?</vt:lpstr>
      <vt:lpstr>Under the guidance of: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Junaid Syed</dc:creator>
  <cp:lastModifiedBy>dasoju Manas</cp:lastModifiedBy>
  <cp:revision>6</cp:revision>
  <dcterms:created xsi:type="dcterms:W3CDTF">2021-10-18T11:48:51Z</dcterms:created>
  <dcterms:modified xsi:type="dcterms:W3CDTF">2023-09-16T19:17:22Z</dcterms:modified>
</cp:coreProperties>
</file>